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4" r:id="rId8"/>
    <p:sldId id="265" r:id="rId9"/>
    <p:sldId id="266" r:id="rId10"/>
    <p:sldId id="257" r:id="rId11"/>
    <p:sldId id="258"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030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234220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22063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6319599" y="2262426"/>
            <a:ext cx="7477601" cy="1666399"/>
          </a:xfrm>
          <a:prstGeom prst="rect">
            <a:avLst/>
          </a:prstGeom>
          <a:noFill/>
          <a:ln/>
        </p:spPr>
        <p:txBody>
          <a:bodyPr wrap="square" rtlCol="0" anchor="t"/>
          <a:lstStyle/>
          <a:p>
            <a:pPr marL="0" indent="0">
              <a:lnSpc>
                <a:spcPts val="6561"/>
              </a:lnSpc>
              <a:buNone/>
            </a:pPr>
            <a:r>
              <a:rPr lang="en-US" sz="5249" b="1" kern="0" spc="-105" dirty="0">
                <a:solidFill>
                  <a:srgbClr val="FF75D3"/>
                </a:solidFill>
                <a:latin typeface="adonis-web" pitchFamily="34" charset="0"/>
                <a:ea typeface="adonis-web" pitchFamily="34" charset="-122"/>
                <a:cs typeface="adonis-web" pitchFamily="34" charset="-120"/>
              </a:rPr>
              <a:t>Lists and Tuples: A Comprehensive Guide</a:t>
            </a:r>
            <a:endParaRPr lang="en-US" sz="5249" dirty="0"/>
          </a:p>
        </p:txBody>
      </p:sp>
      <p:sp>
        <p:nvSpPr>
          <p:cNvPr id="5" name="Text 2"/>
          <p:cNvSpPr/>
          <p:nvPr/>
        </p:nvSpPr>
        <p:spPr>
          <a:xfrm>
            <a:off x="6319599" y="4262080"/>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Welcome to our guide on lists and tuples. Whether you're a coding novice or an experienced programmer, this presentation will provide an in-depth overview of these essential data types.</a:t>
            </a:r>
            <a:endParaRPr lang="en-US" sz="1750" dirty="0"/>
          </a:p>
        </p:txBody>
      </p:sp>
      <p:sp>
        <p:nvSpPr>
          <p:cNvPr id="6" name="Shape 3"/>
          <p:cNvSpPr/>
          <p:nvPr/>
        </p:nvSpPr>
        <p:spPr>
          <a:xfrm>
            <a:off x="6319599" y="5594866"/>
            <a:ext cx="355402" cy="355402"/>
          </a:xfrm>
          <a:prstGeom prst="roundRect">
            <a:avLst>
              <a:gd name="adj" fmla="val 25726039"/>
            </a:avLst>
          </a:prstGeom>
          <a:noFill/>
          <a:ln w="7620">
            <a:solidFill>
              <a:srgbClr val="FFFFFF"/>
            </a:solidFill>
            <a:prstDash val="solid"/>
          </a:ln>
        </p:spPr>
        <p:txBody>
          <a:bodyPr/>
          <a:lstStyle/>
          <a:p>
            <a:endParaRPr lang="en-GB"/>
          </a:p>
        </p:txBody>
      </p:sp>
      <p:pic>
        <p:nvPicPr>
          <p:cNvPr id="7" name="Image 1" descr="preencoded.png"/>
          <p:cNvPicPr>
            <a:picLocks noChangeAspect="1"/>
          </p:cNvPicPr>
          <p:nvPr/>
        </p:nvPicPr>
        <p:blipFill>
          <a:blip r:embed="rId4"/>
          <a:stretch>
            <a:fillRect/>
          </a:stretch>
        </p:blipFill>
        <p:spPr>
          <a:xfrm>
            <a:off x="6327219" y="5602486"/>
            <a:ext cx="340162" cy="340162"/>
          </a:xfrm>
          <a:prstGeom prst="rect">
            <a:avLst/>
          </a:prstGeom>
        </p:spPr>
      </p:pic>
      <p:sp>
        <p:nvSpPr>
          <p:cNvPr id="8" name="Text 4"/>
          <p:cNvSpPr/>
          <p:nvPr/>
        </p:nvSpPr>
        <p:spPr>
          <a:xfrm>
            <a:off x="6786086" y="5578197"/>
            <a:ext cx="1955840" cy="388858"/>
          </a:xfrm>
          <a:prstGeom prst="rect">
            <a:avLst/>
          </a:prstGeom>
          <a:noFill/>
          <a:ln/>
        </p:spPr>
        <p:txBody>
          <a:bodyPr wrap="none" rtlCol="0" anchor="t"/>
          <a:lstStyle/>
          <a:p>
            <a:pPr marL="0" indent="0" algn="l">
              <a:lnSpc>
                <a:spcPts val="3062"/>
              </a:lnSpc>
              <a:buNone/>
            </a:pPr>
            <a:r>
              <a:rPr lang="en-US" sz="2187" b="1" kern="0" spc="-35" dirty="0">
                <a:solidFill>
                  <a:srgbClr val="272525"/>
                </a:solidFill>
                <a:latin typeface="Source Sans Pro" pitchFamily="34" charset="0"/>
                <a:ea typeface="Source Sans Pro" pitchFamily="34" charset="-122"/>
                <a:cs typeface="Source Sans Pro" pitchFamily="34" charset="-120"/>
              </a:rPr>
              <a:t>by Anik Acharjee</a:t>
            </a:r>
            <a:endParaRPr lang="en-US" sz="2187" dirty="0"/>
          </a:p>
        </p:txBody>
      </p:sp>
      <p:pic>
        <p:nvPicPr>
          <p:cNvPr id="9" name="Image 2" descr="preencoded.png"/>
          <p:cNvPicPr>
            <a:picLocks noChangeAspect="1"/>
          </p:cNvPicPr>
          <p:nvPr/>
        </p:nvPicPr>
        <p:blipFill>
          <a:blip r:embed="rId5"/>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348389" y="3556754"/>
            <a:ext cx="477654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Operations in Tuples</a:t>
            </a:r>
            <a:endParaRPr lang="en-US" sz="4374" dirty="0"/>
          </a:p>
        </p:txBody>
      </p:sp>
      <p:sp>
        <p:nvSpPr>
          <p:cNvPr id="5" name="Text 2"/>
          <p:cNvSpPr/>
          <p:nvPr/>
        </p:nvSpPr>
        <p:spPr>
          <a:xfrm>
            <a:off x="2348389" y="4584383"/>
            <a:ext cx="9933503"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Tuples are a versatile data type that can be used in many different ways. One of their key features is their ability to perform operations, such as concatenation and slicing. In this card, we'll explore some of the most common operations you can perform on tuples. From accessing individual elements to sorting and searching, we'll cover everything you need to know to get started with tuples.</a:t>
            </a:r>
            <a:endParaRPr lang="en-US" sz="1750" dirty="0"/>
          </a:p>
        </p:txBody>
      </p:sp>
      <p:pic>
        <p:nvPicPr>
          <p:cNvPr id="6" name="Image 1" descr="preencoded.png"/>
          <p:cNvPicPr>
            <a:picLocks noChangeAspect="1"/>
          </p:cNvPicPr>
          <p:nvPr/>
        </p:nvPicPr>
        <p:blipFill>
          <a:blip r:embed="rId4"/>
          <a:stretch>
            <a:fillRect/>
          </a:stretch>
        </p:blipFill>
        <p:spPr>
          <a:xfrm>
            <a:off x="0" y="0"/>
            <a:ext cx="14630400" cy="1333143"/>
          </a:xfrm>
          <a:prstGeom prst="rect">
            <a:avLst/>
          </a:prstGeom>
        </p:spPr>
      </p:pic>
    </p:spTree>
    <p:extLst>
      <p:ext uri="{BB962C8B-B14F-4D97-AF65-F5344CB8AC3E}">
        <p14:creationId xmlns:p14="http://schemas.microsoft.com/office/powerpoint/2010/main" val="762863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Exploring Tuples: Common Operations</a:t>
            </a:r>
            <a:endParaRPr lang="en-US" sz="4374" dirty="0"/>
          </a:p>
        </p:txBody>
      </p:sp>
      <p:sp>
        <p:nvSpPr>
          <p:cNvPr id="5"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Tuples are a powerful data type in Python that allow you to store a collection of values. In this card, we'll explore some of the most common operations you can perform on tuples, such as indexing, slicing, and sorting. We'll also cover how to convert tuples to lists and vice versa, and how to use tuples in loops and conditional statements.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extLst>
      <p:ext uri="{BB962C8B-B14F-4D97-AF65-F5344CB8AC3E}">
        <p14:creationId xmlns:p14="http://schemas.microsoft.com/office/powerpoint/2010/main" val="254752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348389" y="923449"/>
            <a:ext cx="4704517"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Introduction to Lists</a:t>
            </a:r>
            <a:endParaRPr lang="en-US" sz="4374" dirty="0"/>
          </a:p>
        </p:txBody>
      </p:sp>
      <p:pic>
        <p:nvPicPr>
          <p:cNvPr id="5" name="Image 1" descr="preencoded.png"/>
          <p:cNvPicPr>
            <a:picLocks noChangeAspect="1"/>
          </p:cNvPicPr>
          <p:nvPr/>
        </p:nvPicPr>
        <p:blipFill>
          <a:blip r:embed="rId4"/>
          <a:stretch>
            <a:fillRect/>
          </a:stretch>
        </p:blipFill>
        <p:spPr>
          <a:xfrm>
            <a:off x="2348389" y="2062163"/>
            <a:ext cx="3088958" cy="1909048"/>
          </a:xfrm>
          <a:prstGeom prst="rect">
            <a:avLst/>
          </a:prstGeom>
        </p:spPr>
      </p:pic>
      <p:sp>
        <p:nvSpPr>
          <p:cNvPr id="6" name="Text 2"/>
          <p:cNvSpPr/>
          <p:nvPr/>
        </p:nvSpPr>
        <p:spPr>
          <a:xfrm>
            <a:off x="2348389" y="4248864"/>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What are lists?</a:t>
            </a:r>
            <a:endParaRPr lang="en-US" sz="2187" dirty="0"/>
          </a:p>
        </p:txBody>
      </p:sp>
      <p:sp>
        <p:nvSpPr>
          <p:cNvPr id="7" name="Text 3"/>
          <p:cNvSpPr/>
          <p:nvPr/>
        </p:nvSpPr>
        <p:spPr>
          <a:xfrm>
            <a:off x="2348389" y="4818221"/>
            <a:ext cx="3088958"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Lists are an ordered collection of elements, each indexed by an integer. They are mutable and versatile, making them one of the most fundamental data types in Python.</a:t>
            </a:r>
            <a:endParaRPr lang="en-US" sz="1750" dirty="0"/>
          </a:p>
        </p:txBody>
      </p:sp>
      <p:pic>
        <p:nvPicPr>
          <p:cNvPr id="8" name="Image 2" descr="preencoded.png"/>
          <p:cNvPicPr>
            <a:picLocks noChangeAspect="1"/>
          </p:cNvPicPr>
          <p:nvPr/>
        </p:nvPicPr>
        <p:blipFill>
          <a:blip r:embed="rId5"/>
          <a:stretch>
            <a:fillRect/>
          </a:stretch>
        </p:blipFill>
        <p:spPr>
          <a:xfrm>
            <a:off x="5770602" y="2062163"/>
            <a:ext cx="3088958" cy="1909048"/>
          </a:xfrm>
          <a:prstGeom prst="rect">
            <a:avLst/>
          </a:prstGeom>
        </p:spPr>
      </p:pic>
      <p:sp>
        <p:nvSpPr>
          <p:cNvPr id="9" name="Text 4"/>
          <p:cNvSpPr/>
          <p:nvPr/>
        </p:nvSpPr>
        <p:spPr>
          <a:xfrm>
            <a:off x="5770602" y="4248864"/>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Why use lists?</a:t>
            </a:r>
            <a:endParaRPr lang="en-US" sz="2187" dirty="0"/>
          </a:p>
        </p:txBody>
      </p:sp>
      <p:sp>
        <p:nvSpPr>
          <p:cNvPr id="10" name="Text 5"/>
          <p:cNvSpPr/>
          <p:nvPr/>
        </p:nvSpPr>
        <p:spPr>
          <a:xfrm>
            <a:off x="5770602" y="4818221"/>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Lists allow us to store and manipulate multiple pieces of related data in a single place. They enable us to perform complex operations on our data with ease.</a:t>
            </a:r>
            <a:endParaRPr lang="en-US" sz="1750" dirty="0"/>
          </a:p>
        </p:txBody>
      </p:sp>
      <p:pic>
        <p:nvPicPr>
          <p:cNvPr id="11" name="Image 3" descr="preencoded.png"/>
          <p:cNvPicPr>
            <a:picLocks noChangeAspect="1"/>
          </p:cNvPicPr>
          <p:nvPr/>
        </p:nvPicPr>
        <p:blipFill>
          <a:blip r:embed="rId6"/>
          <a:stretch>
            <a:fillRect/>
          </a:stretch>
        </p:blipFill>
        <p:spPr>
          <a:xfrm>
            <a:off x="9192816" y="2062163"/>
            <a:ext cx="3089077" cy="1909167"/>
          </a:xfrm>
          <a:prstGeom prst="rect">
            <a:avLst/>
          </a:prstGeom>
        </p:spPr>
      </p:pic>
      <p:sp>
        <p:nvSpPr>
          <p:cNvPr id="12" name="Text 6"/>
          <p:cNvSpPr/>
          <p:nvPr/>
        </p:nvSpPr>
        <p:spPr>
          <a:xfrm>
            <a:off x="9192816" y="4248983"/>
            <a:ext cx="2792849"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Where can lists be used?</a:t>
            </a:r>
            <a:endParaRPr lang="en-US" sz="2187" dirty="0"/>
          </a:p>
        </p:txBody>
      </p:sp>
      <p:sp>
        <p:nvSpPr>
          <p:cNvPr id="13" name="Text 7"/>
          <p:cNvSpPr/>
          <p:nvPr/>
        </p:nvSpPr>
        <p:spPr>
          <a:xfrm>
            <a:off x="9192816" y="4818340"/>
            <a:ext cx="3089077" cy="2487811"/>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Lists are used extensively in Python and many other programming languages, and are ideal for everything from simple data storage to advanced algorithms and data science projects.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348389" y="1682234"/>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Accessing Lists</a:t>
            </a:r>
            <a:endParaRPr lang="en-US" sz="4374" dirty="0"/>
          </a:p>
        </p:txBody>
      </p:sp>
      <p:sp>
        <p:nvSpPr>
          <p:cNvPr id="5" name="Shape 2"/>
          <p:cNvSpPr/>
          <p:nvPr/>
        </p:nvSpPr>
        <p:spPr>
          <a:xfrm>
            <a:off x="2348389" y="2820948"/>
            <a:ext cx="4855726" cy="1752124"/>
          </a:xfrm>
          <a:prstGeom prst="roundRect">
            <a:avLst>
              <a:gd name="adj" fmla="val 5707"/>
            </a:avLst>
          </a:prstGeom>
          <a:solidFill>
            <a:srgbClr val="EBD0FB"/>
          </a:solidFill>
          <a:ln w="13811">
            <a:solidFill>
              <a:srgbClr val="D7A1F7"/>
            </a:solidFill>
            <a:prstDash val="solid"/>
          </a:ln>
        </p:spPr>
        <p:txBody>
          <a:bodyPr/>
          <a:lstStyle/>
          <a:p>
            <a:endParaRPr lang="en-GB"/>
          </a:p>
        </p:txBody>
      </p:sp>
      <p:sp>
        <p:nvSpPr>
          <p:cNvPr id="6" name="Text 3"/>
          <p:cNvSpPr/>
          <p:nvPr/>
        </p:nvSpPr>
        <p:spPr>
          <a:xfrm>
            <a:off x="2584371" y="3056930"/>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Indexing</a:t>
            </a:r>
            <a:endParaRPr lang="en-US" sz="2187" dirty="0"/>
          </a:p>
        </p:txBody>
      </p:sp>
      <p:sp>
        <p:nvSpPr>
          <p:cNvPr id="7" name="Text 4"/>
          <p:cNvSpPr/>
          <p:nvPr/>
        </p:nvSpPr>
        <p:spPr>
          <a:xfrm>
            <a:off x="2584371" y="3626287"/>
            <a:ext cx="4383762"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Access individual elements in a list by their index number.</a:t>
            </a:r>
            <a:endParaRPr lang="en-US" sz="1750" dirty="0"/>
          </a:p>
        </p:txBody>
      </p:sp>
      <p:sp>
        <p:nvSpPr>
          <p:cNvPr id="8" name="Shape 5"/>
          <p:cNvSpPr/>
          <p:nvPr/>
        </p:nvSpPr>
        <p:spPr>
          <a:xfrm>
            <a:off x="7426285" y="2820948"/>
            <a:ext cx="4855726" cy="1752124"/>
          </a:xfrm>
          <a:prstGeom prst="roundRect">
            <a:avLst>
              <a:gd name="adj" fmla="val 5707"/>
            </a:avLst>
          </a:prstGeom>
          <a:solidFill>
            <a:srgbClr val="EBD0FB"/>
          </a:solidFill>
          <a:ln w="13811">
            <a:solidFill>
              <a:srgbClr val="D7A1F7"/>
            </a:solidFill>
            <a:prstDash val="solid"/>
          </a:ln>
        </p:spPr>
        <p:txBody>
          <a:bodyPr/>
          <a:lstStyle/>
          <a:p>
            <a:endParaRPr lang="en-GB"/>
          </a:p>
        </p:txBody>
      </p:sp>
      <p:sp>
        <p:nvSpPr>
          <p:cNvPr id="9" name="Text 6"/>
          <p:cNvSpPr/>
          <p:nvPr/>
        </p:nvSpPr>
        <p:spPr>
          <a:xfrm>
            <a:off x="7662267" y="3056930"/>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Slicing</a:t>
            </a:r>
            <a:endParaRPr lang="en-US" sz="2187" dirty="0"/>
          </a:p>
        </p:txBody>
      </p:sp>
      <p:sp>
        <p:nvSpPr>
          <p:cNvPr id="10" name="Text 7"/>
          <p:cNvSpPr/>
          <p:nvPr/>
        </p:nvSpPr>
        <p:spPr>
          <a:xfrm>
            <a:off x="7662267" y="3626287"/>
            <a:ext cx="4383762"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Get a portion of the list by specifying a range of indices.</a:t>
            </a:r>
            <a:endParaRPr lang="en-US" sz="1750" dirty="0"/>
          </a:p>
        </p:txBody>
      </p:sp>
      <p:sp>
        <p:nvSpPr>
          <p:cNvPr id="11" name="Shape 8"/>
          <p:cNvSpPr/>
          <p:nvPr/>
        </p:nvSpPr>
        <p:spPr>
          <a:xfrm>
            <a:off x="2348389" y="4795242"/>
            <a:ext cx="4855726" cy="1752124"/>
          </a:xfrm>
          <a:prstGeom prst="roundRect">
            <a:avLst>
              <a:gd name="adj" fmla="val 5707"/>
            </a:avLst>
          </a:prstGeom>
          <a:solidFill>
            <a:srgbClr val="EBD0FB"/>
          </a:solidFill>
          <a:ln w="13811">
            <a:solidFill>
              <a:srgbClr val="D7A1F7"/>
            </a:solidFill>
            <a:prstDash val="solid"/>
          </a:ln>
        </p:spPr>
        <p:txBody>
          <a:bodyPr/>
          <a:lstStyle/>
          <a:p>
            <a:endParaRPr lang="en-GB"/>
          </a:p>
        </p:txBody>
      </p:sp>
      <p:sp>
        <p:nvSpPr>
          <p:cNvPr id="12" name="Text 9"/>
          <p:cNvSpPr/>
          <p:nvPr/>
        </p:nvSpPr>
        <p:spPr>
          <a:xfrm>
            <a:off x="2584371" y="5031224"/>
            <a:ext cx="2300407"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Membership testing</a:t>
            </a:r>
            <a:endParaRPr lang="en-US" sz="2187" dirty="0"/>
          </a:p>
        </p:txBody>
      </p:sp>
      <p:sp>
        <p:nvSpPr>
          <p:cNvPr id="13" name="Text 10"/>
          <p:cNvSpPr/>
          <p:nvPr/>
        </p:nvSpPr>
        <p:spPr>
          <a:xfrm>
            <a:off x="2584371" y="5600581"/>
            <a:ext cx="4383762"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Check if a particular item is in a list using the "in" keyword.</a:t>
            </a:r>
            <a:endParaRPr lang="en-US" sz="1750" dirty="0"/>
          </a:p>
        </p:txBody>
      </p:sp>
      <p:sp>
        <p:nvSpPr>
          <p:cNvPr id="14" name="Shape 11"/>
          <p:cNvSpPr/>
          <p:nvPr/>
        </p:nvSpPr>
        <p:spPr>
          <a:xfrm>
            <a:off x="7426285" y="4795242"/>
            <a:ext cx="4855726" cy="1752124"/>
          </a:xfrm>
          <a:prstGeom prst="roundRect">
            <a:avLst>
              <a:gd name="adj" fmla="val 5707"/>
            </a:avLst>
          </a:prstGeom>
          <a:solidFill>
            <a:srgbClr val="EBD0FB"/>
          </a:solidFill>
          <a:ln w="13811">
            <a:solidFill>
              <a:srgbClr val="D7A1F7"/>
            </a:solidFill>
            <a:prstDash val="solid"/>
          </a:ln>
        </p:spPr>
        <p:txBody>
          <a:bodyPr/>
          <a:lstStyle/>
          <a:p>
            <a:endParaRPr lang="en-GB"/>
          </a:p>
        </p:txBody>
      </p:sp>
      <p:sp>
        <p:nvSpPr>
          <p:cNvPr id="15" name="Text 12"/>
          <p:cNvSpPr/>
          <p:nvPr/>
        </p:nvSpPr>
        <p:spPr>
          <a:xfrm>
            <a:off x="7662267" y="503122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Iteration</a:t>
            </a:r>
            <a:endParaRPr lang="en-US" sz="2187" dirty="0"/>
          </a:p>
        </p:txBody>
      </p:sp>
      <p:sp>
        <p:nvSpPr>
          <p:cNvPr id="16" name="Text 13"/>
          <p:cNvSpPr/>
          <p:nvPr/>
        </p:nvSpPr>
        <p:spPr>
          <a:xfrm>
            <a:off x="7662267" y="5600581"/>
            <a:ext cx="4383762"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Loop through all the elements in a list using a "for" loop.</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348389" y="656987"/>
            <a:ext cx="449056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Operations on Lists</a:t>
            </a:r>
            <a:endParaRPr lang="en-US" sz="4374" dirty="0"/>
          </a:p>
        </p:txBody>
      </p:sp>
      <p:sp>
        <p:nvSpPr>
          <p:cNvPr id="5" name="Shape 2"/>
          <p:cNvSpPr/>
          <p:nvPr/>
        </p:nvSpPr>
        <p:spPr>
          <a:xfrm>
            <a:off x="2659499" y="1795701"/>
            <a:ext cx="44410" cy="5776793"/>
          </a:xfrm>
          <a:prstGeom prst="rect">
            <a:avLst/>
          </a:prstGeom>
          <a:solidFill>
            <a:srgbClr val="D7A1F7"/>
          </a:solidFill>
          <a:ln/>
        </p:spPr>
        <p:txBody>
          <a:bodyPr/>
          <a:lstStyle/>
          <a:p>
            <a:endParaRPr lang="en-GB"/>
          </a:p>
        </p:txBody>
      </p:sp>
      <p:sp>
        <p:nvSpPr>
          <p:cNvPr id="6" name="Shape 3"/>
          <p:cNvSpPr/>
          <p:nvPr/>
        </p:nvSpPr>
        <p:spPr>
          <a:xfrm>
            <a:off x="2931616" y="2197001"/>
            <a:ext cx="777597" cy="44410"/>
          </a:xfrm>
          <a:prstGeom prst="rect">
            <a:avLst/>
          </a:prstGeom>
          <a:solidFill>
            <a:srgbClr val="D7A1F7"/>
          </a:solidFill>
          <a:ln/>
        </p:spPr>
        <p:txBody>
          <a:bodyPr/>
          <a:lstStyle/>
          <a:p>
            <a:endParaRPr lang="en-GB"/>
          </a:p>
        </p:txBody>
      </p:sp>
      <p:sp>
        <p:nvSpPr>
          <p:cNvPr id="7" name="Shape 4"/>
          <p:cNvSpPr/>
          <p:nvPr/>
        </p:nvSpPr>
        <p:spPr>
          <a:xfrm>
            <a:off x="2431673" y="1969294"/>
            <a:ext cx="499943" cy="499943"/>
          </a:xfrm>
          <a:prstGeom prst="roundRect">
            <a:avLst>
              <a:gd name="adj" fmla="val 20000"/>
            </a:avLst>
          </a:prstGeom>
          <a:solidFill>
            <a:srgbClr val="EBD0FB"/>
          </a:solidFill>
          <a:ln w="13811">
            <a:solidFill>
              <a:srgbClr val="D7A1F7"/>
            </a:solidFill>
            <a:prstDash val="solid"/>
          </a:ln>
        </p:spPr>
        <p:txBody>
          <a:bodyPr/>
          <a:lstStyle/>
          <a:p>
            <a:endParaRPr lang="en-GB"/>
          </a:p>
        </p:txBody>
      </p:sp>
      <p:sp>
        <p:nvSpPr>
          <p:cNvPr id="8" name="Text 5"/>
          <p:cNvSpPr/>
          <p:nvPr/>
        </p:nvSpPr>
        <p:spPr>
          <a:xfrm>
            <a:off x="2589669" y="2010966"/>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3903702" y="2017871"/>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Concatenation</a:t>
            </a:r>
            <a:endParaRPr lang="en-US" sz="2187" dirty="0"/>
          </a:p>
        </p:txBody>
      </p:sp>
      <p:sp>
        <p:nvSpPr>
          <p:cNvPr id="10" name="Text 7"/>
          <p:cNvSpPr/>
          <p:nvPr/>
        </p:nvSpPr>
        <p:spPr>
          <a:xfrm>
            <a:off x="3903702" y="2587228"/>
            <a:ext cx="8378190"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Combine two or more lists together using the "+" operator.</a:t>
            </a:r>
            <a:endParaRPr lang="en-US" sz="1750" dirty="0"/>
          </a:p>
        </p:txBody>
      </p:sp>
      <p:sp>
        <p:nvSpPr>
          <p:cNvPr id="11" name="Shape 8"/>
          <p:cNvSpPr/>
          <p:nvPr/>
        </p:nvSpPr>
        <p:spPr>
          <a:xfrm>
            <a:off x="2931616" y="4196655"/>
            <a:ext cx="777597" cy="44410"/>
          </a:xfrm>
          <a:prstGeom prst="rect">
            <a:avLst/>
          </a:prstGeom>
          <a:solidFill>
            <a:srgbClr val="D7A1F7"/>
          </a:solidFill>
          <a:ln/>
        </p:spPr>
        <p:txBody>
          <a:bodyPr/>
          <a:lstStyle/>
          <a:p>
            <a:endParaRPr lang="en-GB"/>
          </a:p>
        </p:txBody>
      </p:sp>
      <p:sp>
        <p:nvSpPr>
          <p:cNvPr id="12" name="Shape 9"/>
          <p:cNvSpPr/>
          <p:nvPr/>
        </p:nvSpPr>
        <p:spPr>
          <a:xfrm>
            <a:off x="2431673" y="3968948"/>
            <a:ext cx="499943" cy="499943"/>
          </a:xfrm>
          <a:prstGeom prst="roundRect">
            <a:avLst>
              <a:gd name="adj" fmla="val 20000"/>
            </a:avLst>
          </a:prstGeom>
          <a:solidFill>
            <a:srgbClr val="EBD0FB"/>
          </a:solidFill>
          <a:ln w="13811">
            <a:solidFill>
              <a:srgbClr val="D7A1F7"/>
            </a:solidFill>
            <a:prstDash val="solid"/>
          </a:ln>
        </p:spPr>
        <p:txBody>
          <a:bodyPr/>
          <a:lstStyle/>
          <a:p>
            <a:endParaRPr lang="en-GB"/>
          </a:p>
        </p:txBody>
      </p:sp>
      <p:sp>
        <p:nvSpPr>
          <p:cNvPr id="13" name="Text 10"/>
          <p:cNvSpPr/>
          <p:nvPr/>
        </p:nvSpPr>
        <p:spPr>
          <a:xfrm>
            <a:off x="2589669" y="4010620"/>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903702" y="4017526"/>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Repetition</a:t>
            </a:r>
            <a:endParaRPr lang="en-US" sz="2187" dirty="0"/>
          </a:p>
        </p:txBody>
      </p:sp>
      <p:sp>
        <p:nvSpPr>
          <p:cNvPr id="15" name="Text 12"/>
          <p:cNvSpPr/>
          <p:nvPr/>
        </p:nvSpPr>
        <p:spPr>
          <a:xfrm>
            <a:off x="3903702" y="4586883"/>
            <a:ext cx="8378190"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Create a new list with repeated elements using the "*" operator.</a:t>
            </a:r>
            <a:endParaRPr lang="en-US" sz="1750" dirty="0"/>
          </a:p>
        </p:txBody>
      </p:sp>
      <p:sp>
        <p:nvSpPr>
          <p:cNvPr id="16" name="Shape 13"/>
          <p:cNvSpPr/>
          <p:nvPr/>
        </p:nvSpPr>
        <p:spPr>
          <a:xfrm>
            <a:off x="2931616" y="6196310"/>
            <a:ext cx="777597" cy="44410"/>
          </a:xfrm>
          <a:prstGeom prst="rect">
            <a:avLst/>
          </a:prstGeom>
          <a:solidFill>
            <a:srgbClr val="D7A1F7"/>
          </a:solidFill>
          <a:ln/>
        </p:spPr>
        <p:txBody>
          <a:bodyPr/>
          <a:lstStyle/>
          <a:p>
            <a:endParaRPr lang="en-GB"/>
          </a:p>
        </p:txBody>
      </p:sp>
      <p:sp>
        <p:nvSpPr>
          <p:cNvPr id="17" name="Shape 14"/>
          <p:cNvSpPr/>
          <p:nvPr/>
        </p:nvSpPr>
        <p:spPr>
          <a:xfrm>
            <a:off x="2431673" y="5968603"/>
            <a:ext cx="499943" cy="499943"/>
          </a:xfrm>
          <a:prstGeom prst="roundRect">
            <a:avLst>
              <a:gd name="adj" fmla="val 20000"/>
            </a:avLst>
          </a:prstGeom>
          <a:solidFill>
            <a:srgbClr val="EBD0FB"/>
          </a:solidFill>
          <a:ln w="13811">
            <a:solidFill>
              <a:srgbClr val="D7A1F7"/>
            </a:solidFill>
            <a:prstDash val="solid"/>
          </a:ln>
        </p:spPr>
        <p:txBody>
          <a:bodyPr/>
          <a:lstStyle/>
          <a:p>
            <a:endParaRPr lang="en-GB"/>
          </a:p>
        </p:txBody>
      </p:sp>
      <p:sp>
        <p:nvSpPr>
          <p:cNvPr id="18" name="Text 15"/>
          <p:cNvSpPr/>
          <p:nvPr/>
        </p:nvSpPr>
        <p:spPr>
          <a:xfrm>
            <a:off x="2589669" y="601027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3903702" y="6017181"/>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Sorting</a:t>
            </a:r>
            <a:endParaRPr lang="en-US" sz="2187" dirty="0"/>
          </a:p>
        </p:txBody>
      </p:sp>
      <p:sp>
        <p:nvSpPr>
          <p:cNvPr id="20" name="Text 17"/>
          <p:cNvSpPr/>
          <p:nvPr/>
        </p:nvSpPr>
        <p:spPr>
          <a:xfrm>
            <a:off x="3903702" y="6586538"/>
            <a:ext cx="8378190"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Sort a list in ascending or descending order using the "sort" method or the "sorted" function.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w="11430">
            <a:solidFill>
              <a:srgbClr val="FFFFFF">
                <a:alpha val="64000"/>
              </a:srgbClr>
            </a:solidFill>
            <a:prstDash val="solid"/>
          </a:ln>
        </p:spPr>
        <p:txBody>
          <a:bodyPr/>
          <a:lstStyle/>
          <a:p>
            <a:endParaRPr lang="en-GB"/>
          </a:p>
        </p:txBody>
      </p:sp>
      <p:sp>
        <p:nvSpPr>
          <p:cNvPr id="4" name="Text 1"/>
          <p:cNvSpPr/>
          <p:nvPr/>
        </p:nvSpPr>
        <p:spPr>
          <a:xfrm>
            <a:off x="3220403" y="503753"/>
            <a:ext cx="3663672" cy="572333"/>
          </a:xfrm>
          <a:prstGeom prst="rect">
            <a:avLst/>
          </a:prstGeom>
          <a:noFill/>
          <a:ln/>
        </p:spPr>
        <p:txBody>
          <a:bodyPr wrap="none" rtlCol="0" anchor="t"/>
          <a:lstStyle/>
          <a:p>
            <a:pPr marL="0" indent="0">
              <a:lnSpc>
                <a:spcPts val="4508"/>
              </a:lnSpc>
              <a:buNone/>
            </a:pPr>
            <a:r>
              <a:rPr lang="en-US" sz="3606" b="1" kern="0" spc="-72" dirty="0">
                <a:solidFill>
                  <a:srgbClr val="FF75D3"/>
                </a:solidFill>
                <a:latin typeface="adonis-web" pitchFamily="34" charset="0"/>
                <a:ea typeface="adonis-web" pitchFamily="34" charset="-122"/>
                <a:cs typeface="adonis-web" pitchFamily="34" charset="-120"/>
              </a:rPr>
              <a:t>List Methods</a:t>
            </a:r>
            <a:endParaRPr lang="en-US" sz="3606" dirty="0"/>
          </a:p>
        </p:txBody>
      </p:sp>
      <p:pic>
        <p:nvPicPr>
          <p:cNvPr id="5" name="Image 1" descr="preencoded.png"/>
          <p:cNvPicPr>
            <a:picLocks noChangeAspect="1"/>
          </p:cNvPicPr>
          <p:nvPr/>
        </p:nvPicPr>
        <p:blipFill>
          <a:blip r:embed="rId4"/>
          <a:stretch>
            <a:fillRect/>
          </a:stretch>
        </p:blipFill>
        <p:spPr>
          <a:xfrm>
            <a:off x="3220403" y="1442442"/>
            <a:ext cx="2546628" cy="1573887"/>
          </a:xfrm>
          <a:prstGeom prst="rect">
            <a:avLst/>
          </a:prstGeom>
        </p:spPr>
      </p:pic>
      <p:sp>
        <p:nvSpPr>
          <p:cNvPr id="6" name="Text 2"/>
          <p:cNvSpPr/>
          <p:nvPr/>
        </p:nvSpPr>
        <p:spPr>
          <a:xfrm>
            <a:off x="3220403" y="3245287"/>
            <a:ext cx="1831777" cy="286107"/>
          </a:xfrm>
          <a:prstGeom prst="rect">
            <a:avLst/>
          </a:prstGeom>
          <a:noFill/>
          <a:ln/>
        </p:spPr>
        <p:txBody>
          <a:bodyPr wrap="none" rtlCol="0" anchor="t"/>
          <a:lstStyle/>
          <a:p>
            <a:pPr marL="0" indent="0" algn="l">
              <a:lnSpc>
                <a:spcPts val="2254"/>
              </a:lnSpc>
              <a:buNone/>
            </a:pPr>
            <a:r>
              <a:rPr lang="en-US" sz="1803" b="1" kern="0" spc="-36" dirty="0">
                <a:solidFill>
                  <a:srgbClr val="FF75D3"/>
                </a:solidFill>
                <a:latin typeface="adonis-web" pitchFamily="34" charset="0"/>
                <a:ea typeface="adonis-web" pitchFamily="34" charset="-122"/>
                <a:cs typeface="adonis-web" pitchFamily="34" charset="-120"/>
              </a:rPr>
              <a:t>append()</a:t>
            </a:r>
            <a:endParaRPr lang="en-US" sz="1803" dirty="0"/>
          </a:p>
        </p:txBody>
      </p:sp>
      <p:sp>
        <p:nvSpPr>
          <p:cNvPr id="7" name="Text 3"/>
          <p:cNvSpPr/>
          <p:nvPr/>
        </p:nvSpPr>
        <p:spPr>
          <a:xfrm>
            <a:off x="3220403" y="3714512"/>
            <a:ext cx="2546628" cy="586264"/>
          </a:xfrm>
          <a:prstGeom prst="rect">
            <a:avLst/>
          </a:prstGeom>
          <a:noFill/>
          <a:ln/>
        </p:spPr>
        <p:txBody>
          <a:bodyPr wrap="square" rtlCol="0" anchor="t"/>
          <a:lstStyle/>
          <a:p>
            <a:pPr marL="0" indent="0" algn="l">
              <a:lnSpc>
                <a:spcPts val="2308"/>
              </a:lnSpc>
              <a:buNone/>
            </a:pPr>
            <a:r>
              <a:rPr lang="en-US" sz="1442" kern="0" spc="-29" dirty="0">
                <a:solidFill>
                  <a:srgbClr val="272525"/>
                </a:solidFill>
                <a:latin typeface="Source Sans Pro" pitchFamily="34" charset="0"/>
                <a:ea typeface="Source Sans Pro" pitchFamily="34" charset="-122"/>
                <a:cs typeface="Source Sans Pro" pitchFamily="34" charset="-120"/>
              </a:rPr>
              <a:t>Add a new element to the end of a list.</a:t>
            </a:r>
            <a:endParaRPr lang="en-US" sz="1442" dirty="0"/>
          </a:p>
        </p:txBody>
      </p:sp>
      <p:pic>
        <p:nvPicPr>
          <p:cNvPr id="8" name="Image 2" descr="preencoded.png"/>
          <p:cNvPicPr>
            <a:picLocks noChangeAspect="1"/>
          </p:cNvPicPr>
          <p:nvPr/>
        </p:nvPicPr>
        <p:blipFill>
          <a:blip r:embed="rId5"/>
          <a:stretch>
            <a:fillRect/>
          </a:stretch>
        </p:blipFill>
        <p:spPr>
          <a:xfrm>
            <a:off x="6041707" y="1442442"/>
            <a:ext cx="2546747" cy="1574006"/>
          </a:xfrm>
          <a:prstGeom prst="rect">
            <a:avLst/>
          </a:prstGeom>
        </p:spPr>
      </p:pic>
      <p:sp>
        <p:nvSpPr>
          <p:cNvPr id="9" name="Text 4"/>
          <p:cNvSpPr/>
          <p:nvPr/>
        </p:nvSpPr>
        <p:spPr>
          <a:xfrm>
            <a:off x="6041707" y="3245406"/>
            <a:ext cx="1831777" cy="286107"/>
          </a:xfrm>
          <a:prstGeom prst="rect">
            <a:avLst/>
          </a:prstGeom>
          <a:noFill/>
          <a:ln/>
        </p:spPr>
        <p:txBody>
          <a:bodyPr wrap="none" rtlCol="0" anchor="t"/>
          <a:lstStyle/>
          <a:p>
            <a:pPr marL="0" indent="0" algn="l">
              <a:lnSpc>
                <a:spcPts val="2254"/>
              </a:lnSpc>
              <a:buNone/>
            </a:pPr>
            <a:r>
              <a:rPr lang="en-US" sz="1803" b="1" kern="0" spc="-36" dirty="0">
                <a:solidFill>
                  <a:srgbClr val="FF75D3"/>
                </a:solidFill>
                <a:latin typeface="adonis-web" pitchFamily="34" charset="0"/>
                <a:ea typeface="adonis-web" pitchFamily="34" charset="-122"/>
                <a:cs typeface="adonis-web" pitchFamily="34" charset="-120"/>
              </a:rPr>
              <a:t>remove()</a:t>
            </a:r>
            <a:endParaRPr lang="en-US" sz="1803" dirty="0"/>
          </a:p>
        </p:txBody>
      </p:sp>
      <p:sp>
        <p:nvSpPr>
          <p:cNvPr id="10" name="Text 5"/>
          <p:cNvSpPr/>
          <p:nvPr/>
        </p:nvSpPr>
        <p:spPr>
          <a:xfrm>
            <a:off x="6041707" y="3714631"/>
            <a:ext cx="2546747" cy="586264"/>
          </a:xfrm>
          <a:prstGeom prst="rect">
            <a:avLst/>
          </a:prstGeom>
          <a:noFill/>
          <a:ln/>
        </p:spPr>
        <p:txBody>
          <a:bodyPr wrap="square" rtlCol="0" anchor="t"/>
          <a:lstStyle/>
          <a:p>
            <a:pPr marL="0" indent="0" algn="l">
              <a:lnSpc>
                <a:spcPts val="2308"/>
              </a:lnSpc>
              <a:buNone/>
            </a:pPr>
            <a:r>
              <a:rPr lang="en-US" sz="1442" kern="0" spc="-29" dirty="0">
                <a:solidFill>
                  <a:srgbClr val="272525"/>
                </a:solidFill>
                <a:latin typeface="Source Sans Pro" pitchFamily="34" charset="0"/>
                <a:ea typeface="Source Sans Pro" pitchFamily="34" charset="-122"/>
                <a:cs typeface="Source Sans Pro" pitchFamily="34" charset="-120"/>
              </a:rPr>
              <a:t>Remove the first occurrence of a particular element from a list.</a:t>
            </a:r>
            <a:endParaRPr lang="en-US" sz="1442" dirty="0"/>
          </a:p>
        </p:txBody>
      </p:sp>
      <p:pic>
        <p:nvPicPr>
          <p:cNvPr id="11" name="Image 3" descr="preencoded.png"/>
          <p:cNvPicPr>
            <a:picLocks noChangeAspect="1"/>
          </p:cNvPicPr>
          <p:nvPr/>
        </p:nvPicPr>
        <p:blipFill>
          <a:blip r:embed="rId6"/>
          <a:stretch>
            <a:fillRect/>
          </a:stretch>
        </p:blipFill>
        <p:spPr>
          <a:xfrm>
            <a:off x="8863132" y="1442442"/>
            <a:ext cx="2546747" cy="1574006"/>
          </a:xfrm>
          <a:prstGeom prst="rect">
            <a:avLst/>
          </a:prstGeom>
        </p:spPr>
      </p:pic>
      <p:sp>
        <p:nvSpPr>
          <p:cNvPr id="12" name="Text 6"/>
          <p:cNvSpPr/>
          <p:nvPr/>
        </p:nvSpPr>
        <p:spPr>
          <a:xfrm>
            <a:off x="8863132" y="3245406"/>
            <a:ext cx="1831777" cy="286107"/>
          </a:xfrm>
          <a:prstGeom prst="rect">
            <a:avLst/>
          </a:prstGeom>
          <a:noFill/>
          <a:ln/>
        </p:spPr>
        <p:txBody>
          <a:bodyPr wrap="none" rtlCol="0" anchor="t"/>
          <a:lstStyle/>
          <a:p>
            <a:pPr marL="0" indent="0" algn="l">
              <a:lnSpc>
                <a:spcPts val="2254"/>
              </a:lnSpc>
              <a:buNone/>
            </a:pPr>
            <a:r>
              <a:rPr lang="en-US" sz="1803" b="1" kern="0" spc="-36" dirty="0">
                <a:solidFill>
                  <a:srgbClr val="FF75D3"/>
                </a:solidFill>
                <a:latin typeface="adonis-web" pitchFamily="34" charset="0"/>
                <a:ea typeface="adonis-web" pitchFamily="34" charset="-122"/>
                <a:cs typeface="adonis-web" pitchFamily="34" charset="-120"/>
              </a:rPr>
              <a:t>extend()</a:t>
            </a:r>
            <a:endParaRPr lang="en-US" sz="1803" dirty="0"/>
          </a:p>
        </p:txBody>
      </p:sp>
      <p:sp>
        <p:nvSpPr>
          <p:cNvPr id="13" name="Text 7"/>
          <p:cNvSpPr/>
          <p:nvPr/>
        </p:nvSpPr>
        <p:spPr>
          <a:xfrm>
            <a:off x="8863132" y="3714631"/>
            <a:ext cx="2546747" cy="879396"/>
          </a:xfrm>
          <a:prstGeom prst="rect">
            <a:avLst/>
          </a:prstGeom>
          <a:noFill/>
          <a:ln/>
        </p:spPr>
        <p:txBody>
          <a:bodyPr wrap="square" rtlCol="0" anchor="t"/>
          <a:lstStyle/>
          <a:p>
            <a:pPr marL="0" indent="0" algn="l">
              <a:lnSpc>
                <a:spcPts val="2308"/>
              </a:lnSpc>
              <a:buNone/>
            </a:pPr>
            <a:r>
              <a:rPr lang="en-US" sz="1442" kern="0" spc="-29" dirty="0">
                <a:solidFill>
                  <a:srgbClr val="272525"/>
                </a:solidFill>
                <a:latin typeface="Source Sans Pro" pitchFamily="34" charset="0"/>
                <a:ea typeface="Source Sans Pro" pitchFamily="34" charset="-122"/>
                <a:cs typeface="Source Sans Pro" pitchFamily="34" charset="-120"/>
              </a:rPr>
              <a:t>Combine two lists by adding all the items from one list to the end of the other.</a:t>
            </a:r>
            <a:endParaRPr lang="en-US" sz="1442" dirty="0"/>
          </a:p>
        </p:txBody>
      </p:sp>
      <p:pic>
        <p:nvPicPr>
          <p:cNvPr id="14" name="Image 4" descr="preencoded.png"/>
          <p:cNvPicPr>
            <a:picLocks noChangeAspect="1"/>
          </p:cNvPicPr>
          <p:nvPr/>
        </p:nvPicPr>
        <p:blipFill>
          <a:blip r:embed="rId7"/>
          <a:stretch>
            <a:fillRect/>
          </a:stretch>
        </p:blipFill>
        <p:spPr>
          <a:xfrm>
            <a:off x="3220403" y="4868704"/>
            <a:ext cx="2546628" cy="1573887"/>
          </a:xfrm>
          <a:prstGeom prst="rect">
            <a:avLst/>
          </a:prstGeom>
        </p:spPr>
      </p:pic>
      <p:sp>
        <p:nvSpPr>
          <p:cNvPr id="15" name="Text 8"/>
          <p:cNvSpPr/>
          <p:nvPr/>
        </p:nvSpPr>
        <p:spPr>
          <a:xfrm>
            <a:off x="3220403" y="6671548"/>
            <a:ext cx="1831777" cy="286107"/>
          </a:xfrm>
          <a:prstGeom prst="rect">
            <a:avLst/>
          </a:prstGeom>
          <a:noFill/>
          <a:ln/>
        </p:spPr>
        <p:txBody>
          <a:bodyPr wrap="none" rtlCol="0" anchor="t"/>
          <a:lstStyle/>
          <a:p>
            <a:pPr marL="0" indent="0" algn="l">
              <a:lnSpc>
                <a:spcPts val="2254"/>
              </a:lnSpc>
              <a:buNone/>
            </a:pPr>
            <a:r>
              <a:rPr lang="en-US" sz="1803" b="1" kern="0" spc="-36" dirty="0">
                <a:solidFill>
                  <a:srgbClr val="FF75D3"/>
                </a:solidFill>
                <a:latin typeface="adonis-web" pitchFamily="34" charset="0"/>
                <a:ea typeface="adonis-web" pitchFamily="34" charset="-122"/>
                <a:cs typeface="adonis-web" pitchFamily="34" charset="-120"/>
              </a:rPr>
              <a:t>insert()</a:t>
            </a:r>
            <a:endParaRPr lang="en-US" sz="1803" dirty="0"/>
          </a:p>
        </p:txBody>
      </p:sp>
      <p:sp>
        <p:nvSpPr>
          <p:cNvPr id="16" name="Text 9"/>
          <p:cNvSpPr/>
          <p:nvPr/>
        </p:nvSpPr>
        <p:spPr>
          <a:xfrm>
            <a:off x="3220403" y="7140773"/>
            <a:ext cx="2546628" cy="586264"/>
          </a:xfrm>
          <a:prstGeom prst="rect">
            <a:avLst/>
          </a:prstGeom>
          <a:noFill/>
          <a:ln/>
        </p:spPr>
        <p:txBody>
          <a:bodyPr wrap="square" rtlCol="0" anchor="t"/>
          <a:lstStyle/>
          <a:p>
            <a:pPr marL="0" indent="0" algn="l">
              <a:lnSpc>
                <a:spcPts val="2308"/>
              </a:lnSpc>
              <a:buNone/>
            </a:pPr>
            <a:r>
              <a:rPr lang="en-US" sz="1442" kern="0" spc="-29" dirty="0">
                <a:solidFill>
                  <a:srgbClr val="272525"/>
                </a:solidFill>
                <a:latin typeface="Source Sans Pro" pitchFamily="34" charset="0"/>
                <a:ea typeface="Source Sans Pro" pitchFamily="34" charset="-122"/>
                <a:cs typeface="Source Sans Pro" pitchFamily="34" charset="-120"/>
              </a:rPr>
              <a:t>Add a new element to a specific position in a list.</a:t>
            </a:r>
            <a:endParaRPr lang="en-US" sz="144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348389" y="2136219"/>
            <a:ext cx="487918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List Comprehensions</a:t>
            </a:r>
            <a:endParaRPr lang="en-US" sz="4374" dirty="0"/>
          </a:p>
        </p:txBody>
      </p:sp>
      <p:sp>
        <p:nvSpPr>
          <p:cNvPr id="5" name="Shape 2"/>
          <p:cNvSpPr/>
          <p:nvPr/>
        </p:nvSpPr>
        <p:spPr>
          <a:xfrm>
            <a:off x="2348389" y="3274933"/>
            <a:ext cx="3163014" cy="2818328"/>
          </a:xfrm>
          <a:prstGeom prst="roundRect">
            <a:avLst>
              <a:gd name="adj" fmla="val 3548"/>
            </a:avLst>
          </a:prstGeom>
          <a:solidFill>
            <a:srgbClr val="EBD0FB"/>
          </a:solidFill>
          <a:ln w="13811">
            <a:solidFill>
              <a:srgbClr val="D7A1F7"/>
            </a:solidFill>
            <a:prstDash val="solid"/>
          </a:ln>
        </p:spPr>
        <p:txBody>
          <a:bodyPr/>
          <a:lstStyle/>
          <a:p>
            <a:endParaRPr lang="en-GB"/>
          </a:p>
        </p:txBody>
      </p:sp>
      <p:sp>
        <p:nvSpPr>
          <p:cNvPr id="6" name="Text 3"/>
          <p:cNvSpPr/>
          <p:nvPr/>
        </p:nvSpPr>
        <p:spPr>
          <a:xfrm>
            <a:off x="2584371" y="3510915"/>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What are they?</a:t>
            </a:r>
            <a:endParaRPr lang="en-US" sz="2187" dirty="0"/>
          </a:p>
        </p:txBody>
      </p:sp>
      <p:sp>
        <p:nvSpPr>
          <p:cNvPr id="7" name="Text 4"/>
          <p:cNvSpPr/>
          <p:nvPr/>
        </p:nvSpPr>
        <p:spPr>
          <a:xfrm>
            <a:off x="2584371" y="4080272"/>
            <a:ext cx="269105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 concise way to create a new list by applying an expression to each element of an existing list.</a:t>
            </a:r>
            <a:endParaRPr lang="en-US" sz="1750" dirty="0"/>
          </a:p>
        </p:txBody>
      </p:sp>
      <p:sp>
        <p:nvSpPr>
          <p:cNvPr id="8" name="Shape 5"/>
          <p:cNvSpPr/>
          <p:nvPr/>
        </p:nvSpPr>
        <p:spPr>
          <a:xfrm>
            <a:off x="5733574" y="3274933"/>
            <a:ext cx="3163014" cy="2818328"/>
          </a:xfrm>
          <a:prstGeom prst="roundRect">
            <a:avLst>
              <a:gd name="adj" fmla="val 3548"/>
            </a:avLst>
          </a:prstGeom>
          <a:solidFill>
            <a:srgbClr val="EBD0FB"/>
          </a:solidFill>
          <a:ln w="13811">
            <a:solidFill>
              <a:srgbClr val="D7A1F7"/>
            </a:solidFill>
            <a:prstDash val="solid"/>
          </a:ln>
        </p:spPr>
        <p:txBody>
          <a:bodyPr/>
          <a:lstStyle/>
          <a:p>
            <a:endParaRPr lang="en-GB"/>
          </a:p>
        </p:txBody>
      </p:sp>
      <p:sp>
        <p:nvSpPr>
          <p:cNvPr id="9" name="Text 6"/>
          <p:cNvSpPr/>
          <p:nvPr/>
        </p:nvSpPr>
        <p:spPr>
          <a:xfrm>
            <a:off x="5969556" y="3510915"/>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Why use them?</a:t>
            </a:r>
            <a:endParaRPr lang="en-US" sz="2187" dirty="0"/>
          </a:p>
        </p:txBody>
      </p:sp>
      <p:sp>
        <p:nvSpPr>
          <p:cNvPr id="10" name="Text 7"/>
          <p:cNvSpPr/>
          <p:nvPr/>
        </p:nvSpPr>
        <p:spPr>
          <a:xfrm>
            <a:off x="5969556" y="4080272"/>
            <a:ext cx="269105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List comprehensions are fast, easy to read, and can significantly reduce the amount of code you need to write.</a:t>
            </a:r>
            <a:endParaRPr lang="en-US" sz="1750" dirty="0"/>
          </a:p>
        </p:txBody>
      </p:sp>
      <p:sp>
        <p:nvSpPr>
          <p:cNvPr id="11" name="Shape 8"/>
          <p:cNvSpPr/>
          <p:nvPr/>
        </p:nvSpPr>
        <p:spPr>
          <a:xfrm>
            <a:off x="9118759" y="3274933"/>
            <a:ext cx="3163014" cy="2818328"/>
          </a:xfrm>
          <a:prstGeom prst="roundRect">
            <a:avLst>
              <a:gd name="adj" fmla="val 3548"/>
            </a:avLst>
          </a:prstGeom>
          <a:solidFill>
            <a:srgbClr val="EBD0FB"/>
          </a:solidFill>
          <a:ln w="13811">
            <a:solidFill>
              <a:srgbClr val="D7A1F7"/>
            </a:solidFill>
            <a:prstDash val="solid"/>
          </a:ln>
        </p:spPr>
        <p:txBody>
          <a:bodyPr/>
          <a:lstStyle/>
          <a:p>
            <a:endParaRPr lang="en-GB"/>
          </a:p>
        </p:txBody>
      </p:sp>
      <p:sp>
        <p:nvSpPr>
          <p:cNvPr id="12" name="Text 9"/>
          <p:cNvSpPr/>
          <p:nvPr/>
        </p:nvSpPr>
        <p:spPr>
          <a:xfrm>
            <a:off x="9354741" y="3510915"/>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How do they work?</a:t>
            </a:r>
            <a:endParaRPr lang="en-US" sz="2187" dirty="0"/>
          </a:p>
        </p:txBody>
      </p:sp>
      <p:sp>
        <p:nvSpPr>
          <p:cNvPr id="13" name="Text 10"/>
          <p:cNvSpPr/>
          <p:nvPr/>
        </p:nvSpPr>
        <p:spPr>
          <a:xfrm>
            <a:off x="9354741" y="4080272"/>
            <a:ext cx="269105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List comprehensions consist of an expression, a for loop, and an optional conditional statement.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348389" y="1374458"/>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Nested Lists</a:t>
            </a:r>
            <a:endParaRPr lang="en-US" sz="4374" dirty="0"/>
          </a:p>
        </p:txBody>
      </p:sp>
      <p:sp>
        <p:nvSpPr>
          <p:cNvPr id="5" name="Shape 2"/>
          <p:cNvSpPr/>
          <p:nvPr/>
        </p:nvSpPr>
        <p:spPr>
          <a:xfrm>
            <a:off x="7292935" y="2513171"/>
            <a:ext cx="44410" cy="4341852"/>
          </a:xfrm>
          <a:prstGeom prst="rect">
            <a:avLst/>
          </a:prstGeom>
          <a:solidFill>
            <a:srgbClr val="D7A1F7"/>
          </a:solidFill>
          <a:ln/>
        </p:spPr>
        <p:txBody>
          <a:bodyPr/>
          <a:lstStyle/>
          <a:p>
            <a:endParaRPr lang="en-GB"/>
          </a:p>
        </p:txBody>
      </p:sp>
      <p:sp>
        <p:nvSpPr>
          <p:cNvPr id="6" name="Shape 3"/>
          <p:cNvSpPr/>
          <p:nvPr/>
        </p:nvSpPr>
        <p:spPr>
          <a:xfrm>
            <a:off x="7565053" y="2914471"/>
            <a:ext cx="777597" cy="44410"/>
          </a:xfrm>
          <a:prstGeom prst="rect">
            <a:avLst/>
          </a:prstGeom>
          <a:solidFill>
            <a:srgbClr val="D7A1F7"/>
          </a:solidFill>
          <a:ln/>
        </p:spPr>
        <p:txBody>
          <a:bodyPr/>
          <a:lstStyle/>
          <a:p>
            <a:endParaRPr lang="en-GB"/>
          </a:p>
        </p:txBody>
      </p:sp>
      <p:sp>
        <p:nvSpPr>
          <p:cNvPr id="7" name="Shape 4"/>
          <p:cNvSpPr/>
          <p:nvPr/>
        </p:nvSpPr>
        <p:spPr>
          <a:xfrm>
            <a:off x="7065109" y="2686764"/>
            <a:ext cx="499943" cy="499943"/>
          </a:xfrm>
          <a:prstGeom prst="roundRect">
            <a:avLst>
              <a:gd name="adj" fmla="val 20000"/>
            </a:avLst>
          </a:prstGeom>
          <a:solidFill>
            <a:srgbClr val="EBD0FB"/>
          </a:solidFill>
          <a:ln w="13811">
            <a:solidFill>
              <a:srgbClr val="D7A1F7"/>
            </a:solidFill>
            <a:prstDash val="solid"/>
          </a:ln>
        </p:spPr>
        <p:txBody>
          <a:bodyPr/>
          <a:lstStyle/>
          <a:p>
            <a:endParaRPr lang="en-GB"/>
          </a:p>
        </p:txBody>
      </p:sp>
      <p:sp>
        <p:nvSpPr>
          <p:cNvPr id="8" name="Text 5"/>
          <p:cNvSpPr/>
          <p:nvPr/>
        </p:nvSpPr>
        <p:spPr>
          <a:xfrm>
            <a:off x="7223105" y="2728436"/>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8537138" y="2735342"/>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What are they?</a:t>
            </a:r>
            <a:endParaRPr lang="en-US" sz="2187" dirty="0"/>
          </a:p>
        </p:txBody>
      </p:sp>
      <p:sp>
        <p:nvSpPr>
          <p:cNvPr id="10" name="Text 7"/>
          <p:cNvSpPr/>
          <p:nvPr/>
        </p:nvSpPr>
        <p:spPr>
          <a:xfrm>
            <a:off x="8537138" y="3304699"/>
            <a:ext cx="3744754"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 list that contains other lists as its elements.</a:t>
            </a:r>
            <a:endParaRPr lang="en-US" sz="1750" dirty="0"/>
          </a:p>
        </p:txBody>
      </p:sp>
      <p:sp>
        <p:nvSpPr>
          <p:cNvPr id="11" name="Shape 8"/>
          <p:cNvSpPr/>
          <p:nvPr/>
        </p:nvSpPr>
        <p:spPr>
          <a:xfrm>
            <a:off x="6287512" y="4025325"/>
            <a:ext cx="777597" cy="44410"/>
          </a:xfrm>
          <a:prstGeom prst="rect">
            <a:avLst/>
          </a:prstGeom>
          <a:solidFill>
            <a:srgbClr val="D7A1F7"/>
          </a:solidFill>
          <a:ln/>
        </p:spPr>
        <p:txBody>
          <a:bodyPr/>
          <a:lstStyle/>
          <a:p>
            <a:endParaRPr lang="en-GB"/>
          </a:p>
        </p:txBody>
      </p:sp>
      <p:sp>
        <p:nvSpPr>
          <p:cNvPr id="12" name="Shape 9"/>
          <p:cNvSpPr/>
          <p:nvPr/>
        </p:nvSpPr>
        <p:spPr>
          <a:xfrm>
            <a:off x="7065109" y="3797618"/>
            <a:ext cx="499943" cy="499943"/>
          </a:xfrm>
          <a:prstGeom prst="roundRect">
            <a:avLst>
              <a:gd name="adj" fmla="val 20000"/>
            </a:avLst>
          </a:prstGeom>
          <a:solidFill>
            <a:srgbClr val="EBD0FB"/>
          </a:solidFill>
          <a:ln w="13811">
            <a:solidFill>
              <a:srgbClr val="D7A1F7"/>
            </a:solidFill>
            <a:prstDash val="solid"/>
          </a:ln>
        </p:spPr>
        <p:txBody>
          <a:bodyPr/>
          <a:lstStyle/>
          <a:p>
            <a:endParaRPr lang="en-GB"/>
          </a:p>
        </p:txBody>
      </p:sp>
      <p:sp>
        <p:nvSpPr>
          <p:cNvPr id="13" name="Text 10"/>
          <p:cNvSpPr/>
          <p:nvPr/>
        </p:nvSpPr>
        <p:spPr>
          <a:xfrm>
            <a:off x="7223105" y="3839289"/>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871079" y="3846195"/>
            <a:ext cx="2221944" cy="347186"/>
          </a:xfrm>
          <a:prstGeom prst="rect">
            <a:avLst/>
          </a:prstGeom>
          <a:noFill/>
          <a:ln/>
        </p:spPr>
        <p:txBody>
          <a:bodyPr wrap="none" rtlCol="0" anchor="t"/>
          <a:lstStyle/>
          <a:p>
            <a:pPr marL="0" indent="0" algn="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Why use them?</a:t>
            </a:r>
            <a:endParaRPr lang="en-US" sz="2187" dirty="0"/>
          </a:p>
        </p:txBody>
      </p:sp>
      <p:sp>
        <p:nvSpPr>
          <p:cNvPr id="15" name="Text 12"/>
          <p:cNvSpPr/>
          <p:nvPr/>
        </p:nvSpPr>
        <p:spPr>
          <a:xfrm>
            <a:off x="2348389" y="4415552"/>
            <a:ext cx="3744635" cy="1066205"/>
          </a:xfrm>
          <a:prstGeom prst="rect">
            <a:avLst/>
          </a:prstGeom>
          <a:noFill/>
          <a:ln/>
        </p:spPr>
        <p:txBody>
          <a:bodyPr wrap="square" rtlCol="0" anchor="t"/>
          <a:lstStyle/>
          <a:p>
            <a:pPr marL="0" indent="0" algn="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Nested lists are useful when dealing with multidimensional data, such as matrices or tables.</a:t>
            </a:r>
            <a:endParaRPr lang="en-US" sz="1750" dirty="0"/>
          </a:p>
        </p:txBody>
      </p:sp>
      <p:sp>
        <p:nvSpPr>
          <p:cNvPr id="16" name="Shape 13"/>
          <p:cNvSpPr/>
          <p:nvPr/>
        </p:nvSpPr>
        <p:spPr>
          <a:xfrm>
            <a:off x="7565053" y="5176302"/>
            <a:ext cx="777597" cy="44410"/>
          </a:xfrm>
          <a:prstGeom prst="rect">
            <a:avLst/>
          </a:prstGeom>
          <a:solidFill>
            <a:srgbClr val="D7A1F7"/>
          </a:solidFill>
          <a:ln/>
        </p:spPr>
        <p:txBody>
          <a:bodyPr/>
          <a:lstStyle/>
          <a:p>
            <a:endParaRPr lang="en-GB"/>
          </a:p>
        </p:txBody>
      </p:sp>
      <p:sp>
        <p:nvSpPr>
          <p:cNvPr id="17" name="Shape 14"/>
          <p:cNvSpPr/>
          <p:nvPr/>
        </p:nvSpPr>
        <p:spPr>
          <a:xfrm>
            <a:off x="7065109" y="4948595"/>
            <a:ext cx="499943" cy="499943"/>
          </a:xfrm>
          <a:prstGeom prst="roundRect">
            <a:avLst>
              <a:gd name="adj" fmla="val 20000"/>
            </a:avLst>
          </a:prstGeom>
          <a:solidFill>
            <a:srgbClr val="EBD0FB"/>
          </a:solidFill>
          <a:ln w="13811">
            <a:solidFill>
              <a:srgbClr val="D7A1F7"/>
            </a:solidFill>
            <a:prstDash val="solid"/>
          </a:ln>
        </p:spPr>
        <p:txBody>
          <a:bodyPr/>
          <a:lstStyle/>
          <a:p>
            <a:endParaRPr lang="en-GB"/>
          </a:p>
        </p:txBody>
      </p:sp>
      <p:sp>
        <p:nvSpPr>
          <p:cNvPr id="18" name="Text 15"/>
          <p:cNvSpPr/>
          <p:nvPr/>
        </p:nvSpPr>
        <p:spPr>
          <a:xfrm>
            <a:off x="7223105" y="4990267"/>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8537138" y="4997172"/>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How do they work?</a:t>
            </a:r>
            <a:endParaRPr lang="en-US" sz="2187" dirty="0"/>
          </a:p>
        </p:txBody>
      </p:sp>
      <p:sp>
        <p:nvSpPr>
          <p:cNvPr id="20" name="Text 17"/>
          <p:cNvSpPr/>
          <p:nvPr/>
        </p:nvSpPr>
        <p:spPr>
          <a:xfrm>
            <a:off x="8537138" y="5566529"/>
            <a:ext cx="3744754"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To access an element in a nested list, specify the index of the outer list followed by the index of the inner list.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348389" y="1456492"/>
            <a:ext cx="5135404"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Introduction to Tuples</a:t>
            </a:r>
            <a:endParaRPr lang="en-US" sz="4374" dirty="0"/>
          </a:p>
        </p:txBody>
      </p:sp>
      <p:pic>
        <p:nvPicPr>
          <p:cNvPr id="5" name="Image 1" descr="preencoded.png"/>
          <p:cNvPicPr>
            <a:picLocks noChangeAspect="1"/>
          </p:cNvPicPr>
          <p:nvPr/>
        </p:nvPicPr>
        <p:blipFill>
          <a:blip r:embed="rId4"/>
          <a:stretch>
            <a:fillRect/>
          </a:stretch>
        </p:blipFill>
        <p:spPr>
          <a:xfrm>
            <a:off x="2348389" y="2595205"/>
            <a:ext cx="3088958" cy="1909048"/>
          </a:xfrm>
          <a:prstGeom prst="rect">
            <a:avLst/>
          </a:prstGeom>
        </p:spPr>
      </p:pic>
      <p:sp>
        <p:nvSpPr>
          <p:cNvPr id="6" name="Text 2"/>
          <p:cNvSpPr/>
          <p:nvPr/>
        </p:nvSpPr>
        <p:spPr>
          <a:xfrm>
            <a:off x="2348389" y="4781907"/>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What are tuples?</a:t>
            </a:r>
            <a:endParaRPr lang="en-US" sz="2187" dirty="0"/>
          </a:p>
        </p:txBody>
      </p:sp>
      <p:sp>
        <p:nvSpPr>
          <p:cNvPr id="7" name="Text 3"/>
          <p:cNvSpPr/>
          <p:nvPr/>
        </p:nvSpPr>
        <p:spPr>
          <a:xfrm>
            <a:off x="2348389" y="5351264"/>
            <a:ext cx="3088958"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Tuples are similar to lists, but are immutable and typically contain a fixed number of elements.</a:t>
            </a:r>
            <a:endParaRPr lang="en-US" sz="1750" dirty="0"/>
          </a:p>
        </p:txBody>
      </p:sp>
      <p:pic>
        <p:nvPicPr>
          <p:cNvPr id="8" name="Image 2" descr="preencoded.png"/>
          <p:cNvPicPr>
            <a:picLocks noChangeAspect="1"/>
          </p:cNvPicPr>
          <p:nvPr/>
        </p:nvPicPr>
        <p:blipFill>
          <a:blip r:embed="rId5"/>
          <a:stretch>
            <a:fillRect/>
          </a:stretch>
        </p:blipFill>
        <p:spPr>
          <a:xfrm>
            <a:off x="5770602" y="2595205"/>
            <a:ext cx="3088958" cy="1909048"/>
          </a:xfrm>
          <a:prstGeom prst="rect">
            <a:avLst/>
          </a:prstGeom>
        </p:spPr>
      </p:pic>
      <p:sp>
        <p:nvSpPr>
          <p:cNvPr id="9" name="Text 4"/>
          <p:cNvSpPr/>
          <p:nvPr/>
        </p:nvSpPr>
        <p:spPr>
          <a:xfrm>
            <a:off x="5770602" y="4781907"/>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Why use tuples?</a:t>
            </a:r>
            <a:endParaRPr lang="en-US" sz="2187" dirty="0"/>
          </a:p>
        </p:txBody>
      </p:sp>
      <p:sp>
        <p:nvSpPr>
          <p:cNvPr id="10" name="Text 5"/>
          <p:cNvSpPr/>
          <p:nvPr/>
        </p:nvSpPr>
        <p:spPr>
          <a:xfrm>
            <a:off x="5770602" y="5351264"/>
            <a:ext cx="308895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Tuples are often used to represent data that shouldn't be changed, such as database records or the x,y coordinates of a point in space.</a:t>
            </a:r>
            <a:endParaRPr lang="en-US" sz="1750" dirty="0"/>
          </a:p>
        </p:txBody>
      </p:sp>
      <p:pic>
        <p:nvPicPr>
          <p:cNvPr id="11" name="Image 3" descr="preencoded.png"/>
          <p:cNvPicPr>
            <a:picLocks noChangeAspect="1"/>
          </p:cNvPicPr>
          <p:nvPr/>
        </p:nvPicPr>
        <p:blipFill>
          <a:blip r:embed="rId6"/>
          <a:stretch>
            <a:fillRect/>
          </a:stretch>
        </p:blipFill>
        <p:spPr>
          <a:xfrm>
            <a:off x="9192816" y="2595205"/>
            <a:ext cx="3089077" cy="1909167"/>
          </a:xfrm>
          <a:prstGeom prst="rect">
            <a:avLst/>
          </a:prstGeom>
        </p:spPr>
      </p:pic>
      <p:sp>
        <p:nvSpPr>
          <p:cNvPr id="12" name="Text 6"/>
          <p:cNvSpPr/>
          <p:nvPr/>
        </p:nvSpPr>
        <p:spPr>
          <a:xfrm>
            <a:off x="9192816" y="4782026"/>
            <a:ext cx="3031093"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Where can tuples be used?</a:t>
            </a:r>
            <a:endParaRPr lang="en-US" sz="2187" dirty="0"/>
          </a:p>
        </p:txBody>
      </p:sp>
      <p:sp>
        <p:nvSpPr>
          <p:cNvPr id="13" name="Text 7"/>
          <p:cNvSpPr/>
          <p:nvPr/>
        </p:nvSpPr>
        <p:spPr>
          <a:xfrm>
            <a:off x="9192816" y="5351383"/>
            <a:ext cx="3089077"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Tuples are used in a wide range of programming applications, from scientific computing to web development.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348389" y="1958578"/>
            <a:ext cx="9625132"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Accessing Tuples, Functions and Methods</a:t>
            </a:r>
            <a:endParaRPr lang="en-US" sz="4374" dirty="0"/>
          </a:p>
        </p:txBody>
      </p:sp>
      <p:sp>
        <p:nvSpPr>
          <p:cNvPr id="5" name="Shape 2"/>
          <p:cNvSpPr/>
          <p:nvPr/>
        </p:nvSpPr>
        <p:spPr>
          <a:xfrm>
            <a:off x="2348389" y="3097292"/>
            <a:ext cx="3163014" cy="3173730"/>
          </a:xfrm>
          <a:prstGeom prst="roundRect">
            <a:avLst>
              <a:gd name="adj" fmla="val 3161"/>
            </a:avLst>
          </a:prstGeom>
          <a:solidFill>
            <a:srgbClr val="EBD0FB"/>
          </a:solidFill>
          <a:ln w="13811">
            <a:solidFill>
              <a:srgbClr val="D7A1F7"/>
            </a:solidFill>
            <a:prstDash val="solid"/>
          </a:ln>
        </p:spPr>
        <p:txBody>
          <a:bodyPr/>
          <a:lstStyle/>
          <a:p>
            <a:endParaRPr lang="en-GB"/>
          </a:p>
        </p:txBody>
      </p:sp>
      <p:sp>
        <p:nvSpPr>
          <p:cNvPr id="6" name="Text 3"/>
          <p:cNvSpPr/>
          <p:nvPr/>
        </p:nvSpPr>
        <p:spPr>
          <a:xfrm>
            <a:off x="2584371" y="3333274"/>
            <a:ext cx="2312075"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Indexing and Slicing</a:t>
            </a:r>
            <a:endParaRPr lang="en-US" sz="2187" dirty="0"/>
          </a:p>
        </p:txBody>
      </p:sp>
      <p:sp>
        <p:nvSpPr>
          <p:cNvPr id="7" name="Text 4"/>
          <p:cNvSpPr/>
          <p:nvPr/>
        </p:nvSpPr>
        <p:spPr>
          <a:xfrm>
            <a:off x="2584371" y="3902631"/>
            <a:ext cx="2691051"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Access tuple elements using the same indexing and slicing methods as lists. Because tuples are immutable, you can't change their elements directly.</a:t>
            </a:r>
            <a:endParaRPr lang="en-US" sz="1750" dirty="0"/>
          </a:p>
        </p:txBody>
      </p:sp>
      <p:sp>
        <p:nvSpPr>
          <p:cNvPr id="8" name="Shape 5"/>
          <p:cNvSpPr/>
          <p:nvPr/>
        </p:nvSpPr>
        <p:spPr>
          <a:xfrm>
            <a:off x="5733574" y="3097292"/>
            <a:ext cx="3163014" cy="3173730"/>
          </a:xfrm>
          <a:prstGeom prst="roundRect">
            <a:avLst>
              <a:gd name="adj" fmla="val 3161"/>
            </a:avLst>
          </a:prstGeom>
          <a:solidFill>
            <a:srgbClr val="EBD0FB"/>
          </a:solidFill>
          <a:ln w="13811">
            <a:solidFill>
              <a:srgbClr val="D7A1F7"/>
            </a:solidFill>
            <a:prstDash val="solid"/>
          </a:ln>
        </p:spPr>
        <p:txBody>
          <a:bodyPr/>
          <a:lstStyle/>
          <a:p>
            <a:endParaRPr lang="en-GB"/>
          </a:p>
        </p:txBody>
      </p:sp>
      <p:sp>
        <p:nvSpPr>
          <p:cNvPr id="9" name="Text 6"/>
          <p:cNvSpPr/>
          <p:nvPr/>
        </p:nvSpPr>
        <p:spPr>
          <a:xfrm>
            <a:off x="5969556" y="333327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Functions</a:t>
            </a:r>
            <a:endParaRPr lang="en-US" sz="2187" dirty="0"/>
          </a:p>
        </p:txBody>
      </p:sp>
      <p:sp>
        <p:nvSpPr>
          <p:cNvPr id="10" name="Text 7"/>
          <p:cNvSpPr/>
          <p:nvPr/>
        </p:nvSpPr>
        <p:spPr>
          <a:xfrm>
            <a:off x="5969556" y="3902631"/>
            <a:ext cx="269105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Many Python built-in functions work with tuples, such as len(), min(), and max().</a:t>
            </a:r>
            <a:endParaRPr lang="en-US" sz="1750" dirty="0"/>
          </a:p>
        </p:txBody>
      </p:sp>
      <p:sp>
        <p:nvSpPr>
          <p:cNvPr id="11" name="Shape 8"/>
          <p:cNvSpPr/>
          <p:nvPr/>
        </p:nvSpPr>
        <p:spPr>
          <a:xfrm>
            <a:off x="9118759" y="3097292"/>
            <a:ext cx="3163014" cy="3173730"/>
          </a:xfrm>
          <a:prstGeom prst="roundRect">
            <a:avLst>
              <a:gd name="adj" fmla="val 3161"/>
            </a:avLst>
          </a:prstGeom>
          <a:solidFill>
            <a:srgbClr val="EBD0FB"/>
          </a:solidFill>
          <a:ln w="13811">
            <a:solidFill>
              <a:srgbClr val="D7A1F7"/>
            </a:solidFill>
            <a:prstDash val="solid"/>
          </a:ln>
        </p:spPr>
        <p:txBody>
          <a:bodyPr/>
          <a:lstStyle/>
          <a:p>
            <a:endParaRPr lang="en-GB"/>
          </a:p>
        </p:txBody>
      </p:sp>
      <p:sp>
        <p:nvSpPr>
          <p:cNvPr id="12" name="Text 9"/>
          <p:cNvSpPr/>
          <p:nvPr/>
        </p:nvSpPr>
        <p:spPr>
          <a:xfrm>
            <a:off x="9354741" y="333327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Methods</a:t>
            </a:r>
            <a:endParaRPr lang="en-US" sz="2187" dirty="0"/>
          </a:p>
        </p:txBody>
      </p:sp>
      <p:sp>
        <p:nvSpPr>
          <p:cNvPr id="13" name="Text 10"/>
          <p:cNvSpPr/>
          <p:nvPr/>
        </p:nvSpPr>
        <p:spPr>
          <a:xfrm>
            <a:off x="9354741" y="3902631"/>
            <a:ext cx="269105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Tuples have a variety of useful methods, including count() and index().</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780</Words>
  <Application>Microsoft Office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ANIK ACHARJEE</cp:lastModifiedBy>
  <cp:revision>2</cp:revision>
  <dcterms:created xsi:type="dcterms:W3CDTF">2023-09-23T05:08:06Z</dcterms:created>
  <dcterms:modified xsi:type="dcterms:W3CDTF">2023-09-23T05:19:31Z</dcterms:modified>
</cp:coreProperties>
</file>